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72" r:id="rId10"/>
    <p:sldId id="273" r:id="rId11"/>
    <p:sldId id="267" r:id="rId12"/>
    <p:sldId id="266" r:id="rId13"/>
    <p:sldId id="268" r:id="rId14"/>
    <p:sldId id="269" r:id="rId15"/>
    <p:sldId id="270" r:id="rId16"/>
    <p:sldId id="274" r:id="rId17"/>
    <p:sldId id="275" r:id="rId18"/>
    <p:sldId id="271" r:id="rId1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43" autoAdjust="0"/>
    <p:restoredTop sz="94660"/>
  </p:normalViewPr>
  <p:slideViewPr>
    <p:cSldViewPr snapToGrid="0">
      <p:cViewPr>
        <p:scale>
          <a:sx n="75" d="100"/>
          <a:sy n="75" d="100"/>
        </p:scale>
        <p:origin x="-1842" y="-9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C0655-51F7-4C70-A45B-DB1C3F07795D}" type="datetimeFigureOut">
              <a:rPr lang="ko-KR" altLang="en-US" smtClean="0"/>
              <a:t>2020-10-26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9881-F16C-414A-9196-09A997F366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6440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C0655-51F7-4C70-A45B-DB1C3F07795D}" type="datetimeFigureOut">
              <a:rPr lang="ko-KR" altLang="en-US" smtClean="0"/>
              <a:t>2020-10-26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9881-F16C-414A-9196-09A997F366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2818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C0655-51F7-4C70-A45B-DB1C3F07795D}" type="datetimeFigureOut">
              <a:rPr lang="ko-KR" altLang="en-US" smtClean="0"/>
              <a:t>2020-10-26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9881-F16C-414A-9196-09A997F366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1129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C0655-51F7-4C70-A45B-DB1C3F07795D}" type="datetimeFigureOut">
              <a:rPr lang="ko-KR" altLang="en-US" smtClean="0"/>
              <a:t>2020-10-26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9881-F16C-414A-9196-09A997F366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4584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C0655-51F7-4C70-A45B-DB1C3F07795D}" type="datetimeFigureOut">
              <a:rPr lang="ko-KR" altLang="en-US" smtClean="0"/>
              <a:t>2020-10-26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9881-F16C-414A-9196-09A997F366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6959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C0655-51F7-4C70-A45B-DB1C3F07795D}" type="datetimeFigureOut">
              <a:rPr lang="ko-KR" altLang="en-US" smtClean="0"/>
              <a:t>2020-10-26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9881-F16C-414A-9196-09A997F366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0834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C0655-51F7-4C70-A45B-DB1C3F07795D}" type="datetimeFigureOut">
              <a:rPr lang="ko-KR" altLang="en-US" smtClean="0"/>
              <a:t>2020-10-26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9881-F16C-414A-9196-09A997F366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7702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C0655-51F7-4C70-A45B-DB1C3F07795D}" type="datetimeFigureOut">
              <a:rPr lang="ko-KR" altLang="en-US" smtClean="0"/>
              <a:t>2020-10-26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9881-F16C-414A-9196-09A997F366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0429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C0655-51F7-4C70-A45B-DB1C3F07795D}" type="datetimeFigureOut">
              <a:rPr lang="ko-KR" altLang="en-US" smtClean="0"/>
              <a:t>2020-10-26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9881-F16C-414A-9196-09A997F366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7460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C0655-51F7-4C70-A45B-DB1C3F07795D}" type="datetimeFigureOut">
              <a:rPr lang="ko-KR" altLang="en-US" smtClean="0"/>
              <a:t>2020-10-26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9881-F16C-414A-9196-09A997F366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0503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C0655-51F7-4C70-A45B-DB1C3F07795D}" type="datetimeFigureOut">
              <a:rPr lang="ko-KR" altLang="en-US" smtClean="0"/>
              <a:t>2020-10-26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9881-F16C-414A-9196-09A997F366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2580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C0655-51F7-4C70-A45B-DB1C3F07795D}" type="datetimeFigureOut">
              <a:rPr lang="ko-KR" altLang="en-US" smtClean="0"/>
              <a:t>2020-10-26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D9881-F16C-414A-9196-09A997F366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1119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3000"/>
                    </a14:imgEffect>
                    <a14:imgEffect>
                      <a14:brightnessContrast bright="-21000" contras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213"/>
          <a:stretch/>
        </p:blipFill>
        <p:spPr>
          <a:xfrm>
            <a:off x="0" y="0"/>
            <a:ext cx="12192000" cy="6896100"/>
          </a:xfrm>
          <a:prstGeom prst="rect">
            <a:avLst/>
          </a:prstGeom>
          <a:effectLst/>
        </p:spPr>
      </p:pic>
      <p:sp>
        <p:nvSpPr>
          <p:cNvPr id="4" name="TextBox 3"/>
          <p:cNvSpPr txBox="1"/>
          <p:nvPr/>
        </p:nvSpPr>
        <p:spPr>
          <a:xfrm>
            <a:off x="2142918" y="2768600"/>
            <a:ext cx="8576387" cy="784830"/>
          </a:xfrm>
          <a:prstGeom prst="rect">
            <a:avLst/>
          </a:prstGeom>
          <a:solidFill>
            <a:schemeClr val="bg1">
              <a:lumMod val="50000"/>
              <a:alpha val="40000"/>
            </a:schemeClr>
          </a:solidFill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Nature Bio Medical Cluster</a:t>
            </a:r>
            <a:endParaRPr lang="ko-KR" altLang="en-US" sz="45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2289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130629" y="474691"/>
            <a:ext cx="270591" cy="27059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476250" y="742950"/>
            <a:ext cx="22796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6250" y="373618"/>
            <a:ext cx="1484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3D </a:t>
            </a:r>
            <a:r>
              <a:rPr lang="ko-KR" altLang="en-US" b="1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배치구상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7" t="3010" r="7500" b="7613"/>
          <a:stretch/>
        </p:blipFill>
        <p:spPr>
          <a:xfrm>
            <a:off x="1218601" y="1337674"/>
            <a:ext cx="9132208" cy="5034097"/>
          </a:xfrm>
          <a:prstGeom prst="rect">
            <a:avLst/>
          </a:prstGeom>
        </p:spPr>
      </p:pic>
      <p:cxnSp>
        <p:nvCxnSpPr>
          <p:cNvPr id="6" name="직선 화살표 연결선 5"/>
          <p:cNvCxnSpPr/>
          <p:nvPr/>
        </p:nvCxnSpPr>
        <p:spPr>
          <a:xfrm flipV="1">
            <a:off x="3831771" y="6030686"/>
            <a:ext cx="566058" cy="529771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/>
          <p:cNvCxnSpPr/>
          <p:nvPr/>
        </p:nvCxnSpPr>
        <p:spPr>
          <a:xfrm flipH="1" flipV="1">
            <a:off x="8926286" y="5689600"/>
            <a:ext cx="740228" cy="682171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/>
          <p:nvPr/>
        </p:nvCxnSpPr>
        <p:spPr>
          <a:xfrm flipV="1">
            <a:off x="1392773" y="2627085"/>
            <a:ext cx="742351" cy="232229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/>
          <p:nvPr/>
        </p:nvCxnSpPr>
        <p:spPr>
          <a:xfrm flipV="1">
            <a:off x="2598057" y="4760686"/>
            <a:ext cx="986972" cy="333828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697545" y="6474153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다양한 동선 </a:t>
            </a:r>
            <a:r>
              <a:rPr lang="en-US" altLang="ko-KR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/ </a:t>
            </a:r>
            <a:r>
              <a:rPr lang="ko-KR" altLang="en-US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진입로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36669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개인프로젝트\공모전\2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1571"/>
            <a:ext cx="12210265" cy="572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130629" y="474691"/>
            <a:ext cx="270591" cy="27059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476250" y="742950"/>
            <a:ext cx="22796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6250" y="373618"/>
            <a:ext cx="1484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3D </a:t>
            </a:r>
            <a:r>
              <a:rPr lang="ko-KR" altLang="en-US" b="1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배치구상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6250" y="765350"/>
            <a:ext cx="8162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Top View</a:t>
            </a:r>
            <a:endParaRPr lang="ko-KR" altLang="en-US" sz="1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9874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" y="992742"/>
            <a:ext cx="12192000" cy="5719132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130629" y="474691"/>
            <a:ext cx="270591" cy="27059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476250" y="742950"/>
            <a:ext cx="22796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6250" y="373618"/>
            <a:ext cx="1484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3D </a:t>
            </a:r>
            <a:r>
              <a:rPr lang="ko-KR" altLang="en-US" b="1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배치구상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6250" y="765350"/>
            <a:ext cx="9380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North View</a:t>
            </a:r>
            <a:endParaRPr lang="ko-KR" altLang="en-US" sz="1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71499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130629" y="474691"/>
            <a:ext cx="270591" cy="27059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476250" y="742950"/>
            <a:ext cx="22796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6250" y="373618"/>
            <a:ext cx="1484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3D </a:t>
            </a:r>
            <a:r>
              <a:rPr lang="ko-KR" altLang="en-US" b="1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배치구상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6250" y="765350"/>
            <a:ext cx="8595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East View</a:t>
            </a:r>
            <a:endParaRPr lang="ko-KR" altLang="en-US" sz="1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71"/>
          <a:stretch/>
        </p:blipFill>
        <p:spPr>
          <a:xfrm>
            <a:off x="843384" y="1122870"/>
            <a:ext cx="10452100" cy="571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376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130629" y="474691"/>
            <a:ext cx="270591" cy="27059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476250" y="742950"/>
            <a:ext cx="22796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6250" y="373618"/>
            <a:ext cx="1484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3D </a:t>
            </a:r>
            <a:r>
              <a:rPr lang="ko-KR" altLang="en-US" b="1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배치구상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6250" y="765350"/>
            <a:ext cx="9589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South View</a:t>
            </a:r>
            <a:endParaRPr lang="ko-KR" altLang="en-US" sz="1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8868"/>
            <a:ext cx="12192000" cy="571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953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130629" y="474691"/>
            <a:ext cx="270591" cy="27059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476250" y="742950"/>
            <a:ext cx="22796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6250" y="373618"/>
            <a:ext cx="1484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3D </a:t>
            </a:r>
            <a:r>
              <a:rPr lang="ko-KR" altLang="en-US" b="1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배치구상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5924" y="5870750"/>
            <a:ext cx="1198276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층고가</a:t>
            </a:r>
            <a:r>
              <a:rPr lang="ko-KR" altLang="en-US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다른 옥상들에서는 다른 </a:t>
            </a:r>
            <a:r>
              <a:rPr lang="ko-KR" altLang="en-US" sz="15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역활들을</a:t>
            </a:r>
            <a:r>
              <a:rPr lang="ko-KR" altLang="en-US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해 낼 수 있습니다</a:t>
            </a:r>
            <a:r>
              <a:rPr lang="en-US" altLang="ko-KR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15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파랑색으로</a:t>
            </a:r>
            <a:r>
              <a:rPr lang="ko-KR" altLang="en-US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표시한 곳들은 너무 높거나 진입하기 번거로운 곳들입니다</a:t>
            </a:r>
            <a:r>
              <a:rPr lang="en-US" altLang="ko-KR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</a:p>
          <a:p>
            <a:r>
              <a:rPr lang="ko-KR" altLang="en-US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그런 곳들을 이용하여 태양광 </a:t>
            </a:r>
            <a:r>
              <a:rPr lang="ko-KR" altLang="en-US" sz="15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전지판을</a:t>
            </a:r>
            <a:r>
              <a:rPr lang="ko-KR" altLang="en-US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옥상에 달아 전력을 생산할 수 있고 진입하기 쉬운 옥상에는 테라스 혹은 개인 </a:t>
            </a:r>
            <a:r>
              <a:rPr lang="ko-KR" altLang="en-US" sz="15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화단등을</a:t>
            </a:r>
            <a:r>
              <a:rPr lang="ko-KR" altLang="en-US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배치하여 </a:t>
            </a:r>
            <a:endParaRPr lang="en-US" altLang="ko-KR" sz="15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자연을 이용한</a:t>
            </a:r>
            <a:r>
              <a:rPr lang="en-US" altLang="ko-KR" sz="15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다양한 것들을 할 수 있을 것으로 예상됩니다</a:t>
            </a:r>
            <a:r>
              <a:rPr lang="en-US" altLang="ko-KR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r>
              <a:rPr lang="ko-KR" altLang="en-US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endParaRPr lang="en-US" altLang="ko-KR" sz="15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71" t="8919" r="36354" b="20910"/>
          <a:stretch/>
        </p:blipFill>
        <p:spPr>
          <a:xfrm>
            <a:off x="723900" y="1549400"/>
            <a:ext cx="2971800" cy="40132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4" t="23797" r="33229" b="17579"/>
          <a:stretch/>
        </p:blipFill>
        <p:spPr>
          <a:xfrm>
            <a:off x="4076700" y="1550629"/>
            <a:ext cx="7537642" cy="401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750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130629" y="474691"/>
            <a:ext cx="270591" cy="27059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476250" y="742950"/>
            <a:ext cx="22796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6250" y="373618"/>
            <a:ext cx="1484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3D </a:t>
            </a:r>
            <a:r>
              <a:rPr lang="ko-KR" altLang="en-US" b="1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배치구상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5924" y="5870750"/>
            <a:ext cx="115339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건물과 건물을 잇는 것이 아닌 건물들 사이에 연결통로를 만들어 잇는 방식으로 연결을 하여 처음 설계부터 건물들을 잇는 것이 아닌</a:t>
            </a:r>
            <a:endParaRPr lang="en-US" altLang="ko-KR" sz="15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개별적으로 건물을 지을 경우 나중에 추가 할 수 있다</a:t>
            </a:r>
            <a:r>
              <a:rPr lang="en-US" altLang="ko-KR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en-US" altLang="ko-KR" sz="15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63" y="1390650"/>
            <a:ext cx="10326687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자유형 4"/>
          <p:cNvSpPr/>
          <p:nvPr/>
        </p:nvSpPr>
        <p:spPr>
          <a:xfrm>
            <a:off x="5362575" y="2814638"/>
            <a:ext cx="533400" cy="547687"/>
          </a:xfrm>
          <a:custGeom>
            <a:avLst/>
            <a:gdLst>
              <a:gd name="connsiteX0" fmla="*/ 9525 w 533400"/>
              <a:gd name="connsiteY0" fmla="*/ 490537 h 547687"/>
              <a:gd name="connsiteX1" fmla="*/ 0 w 533400"/>
              <a:gd name="connsiteY1" fmla="*/ 304800 h 547687"/>
              <a:gd name="connsiteX2" fmla="*/ 314325 w 533400"/>
              <a:gd name="connsiteY2" fmla="*/ 0 h 547687"/>
              <a:gd name="connsiteX3" fmla="*/ 533400 w 533400"/>
              <a:gd name="connsiteY3" fmla="*/ 28575 h 547687"/>
              <a:gd name="connsiteX4" fmla="*/ 523875 w 533400"/>
              <a:gd name="connsiteY4" fmla="*/ 133350 h 547687"/>
              <a:gd name="connsiteX5" fmla="*/ 519113 w 533400"/>
              <a:gd name="connsiteY5" fmla="*/ 357187 h 547687"/>
              <a:gd name="connsiteX6" fmla="*/ 523875 w 533400"/>
              <a:gd name="connsiteY6" fmla="*/ 466725 h 547687"/>
              <a:gd name="connsiteX7" fmla="*/ 395288 w 533400"/>
              <a:gd name="connsiteY7" fmla="*/ 490537 h 547687"/>
              <a:gd name="connsiteX8" fmla="*/ 395288 w 533400"/>
              <a:gd name="connsiteY8" fmla="*/ 547687 h 547687"/>
              <a:gd name="connsiteX9" fmla="*/ 9525 w 533400"/>
              <a:gd name="connsiteY9" fmla="*/ 49053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3400" h="547687">
                <a:moveTo>
                  <a:pt x="9525" y="490537"/>
                </a:moveTo>
                <a:lnTo>
                  <a:pt x="0" y="304800"/>
                </a:lnTo>
                <a:lnTo>
                  <a:pt x="314325" y="0"/>
                </a:lnTo>
                <a:lnTo>
                  <a:pt x="533400" y="28575"/>
                </a:lnTo>
                <a:lnTo>
                  <a:pt x="523875" y="133350"/>
                </a:lnTo>
                <a:lnTo>
                  <a:pt x="519113" y="357187"/>
                </a:lnTo>
                <a:lnTo>
                  <a:pt x="523875" y="466725"/>
                </a:lnTo>
                <a:lnTo>
                  <a:pt x="395288" y="490537"/>
                </a:lnTo>
                <a:lnTo>
                  <a:pt x="395288" y="547687"/>
                </a:lnTo>
                <a:lnTo>
                  <a:pt x="9525" y="490537"/>
                </a:lnTo>
                <a:close/>
              </a:path>
            </a:pathLst>
          </a:custGeom>
          <a:solidFill>
            <a:srgbClr val="FF0000">
              <a:alpha val="6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chemeClr val="bg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자유형 5"/>
          <p:cNvSpPr/>
          <p:nvPr/>
        </p:nvSpPr>
        <p:spPr>
          <a:xfrm>
            <a:off x="6091238" y="4005263"/>
            <a:ext cx="747712" cy="347662"/>
          </a:xfrm>
          <a:custGeom>
            <a:avLst/>
            <a:gdLst>
              <a:gd name="connsiteX0" fmla="*/ 200025 w 747712"/>
              <a:gd name="connsiteY0" fmla="*/ 347662 h 347662"/>
              <a:gd name="connsiteX1" fmla="*/ 204787 w 747712"/>
              <a:gd name="connsiteY1" fmla="*/ 219075 h 347662"/>
              <a:gd name="connsiteX2" fmla="*/ 214312 w 747712"/>
              <a:gd name="connsiteY2" fmla="*/ 152400 h 347662"/>
              <a:gd name="connsiteX3" fmla="*/ 0 w 747712"/>
              <a:gd name="connsiteY3" fmla="*/ 38100 h 347662"/>
              <a:gd name="connsiteX4" fmla="*/ 195262 w 747712"/>
              <a:gd name="connsiteY4" fmla="*/ 0 h 347662"/>
              <a:gd name="connsiteX5" fmla="*/ 290512 w 747712"/>
              <a:gd name="connsiteY5" fmla="*/ 85725 h 347662"/>
              <a:gd name="connsiteX6" fmla="*/ 485775 w 747712"/>
              <a:gd name="connsiteY6" fmla="*/ 128587 h 347662"/>
              <a:gd name="connsiteX7" fmla="*/ 747712 w 747712"/>
              <a:gd name="connsiteY7" fmla="*/ 209550 h 347662"/>
              <a:gd name="connsiteX8" fmla="*/ 200025 w 747712"/>
              <a:gd name="connsiteY8" fmla="*/ 347662 h 347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7712" h="347662">
                <a:moveTo>
                  <a:pt x="200025" y="347662"/>
                </a:moveTo>
                <a:lnTo>
                  <a:pt x="204787" y="219075"/>
                </a:lnTo>
                <a:lnTo>
                  <a:pt x="214312" y="152400"/>
                </a:lnTo>
                <a:lnTo>
                  <a:pt x="0" y="38100"/>
                </a:lnTo>
                <a:lnTo>
                  <a:pt x="195262" y="0"/>
                </a:lnTo>
                <a:lnTo>
                  <a:pt x="290512" y="85725"/>
                </a:lnTo>
                <a:lnTo>
                  <a:pt x="485775" y="128587"/>
                </a:lnTo>
                <a:lnTo>
                  <a:pt x="747712" y="209550"/>
                </a:lnTo>
                <a:lnTo>
                  <a:pt x="200025" y="347662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자유형 10"/>
          <p:cNvSpPr/>
          <p:nvPr/>
        </p:nvSpPr>
        <p:spPr>
          <a:xfrm>
            <a:off x="5810250" y="3862388"/>
            <a:ext cx="414338" cy="152400"/>
          </a:xfrm>
          <a:custGeom>
            <a:avLst/>
            <a:gdLst>
              <a:gd name="connsiteX0" fmla="*/ 0 w 414338"/>
              <a:gd name="connsiteY0" fmla="*/ 38100 h 152400"/>
              <a:gd name="connsiteX1" fmla="*/ 233363 w 414338"/>
              <a:gd name="connsiteY1" fmla="*/ 0 h 152400"/>
              <a:gd name="connsiteX2" fmla="*/ 414338 w 414338"/>
              <a:gd name="connsiteY2" fmla="*/ 119062 h 152400"/>
              <a:gd name="connsiteX3" fmla="*/ 200025 w 414338"/>
              <a:gd name="connsiteY3" fmla="*/ 152400 h 152400"/>
              <a:gd name="connsiteX4" fmla="*/ 71438 w 414338"/>
              <a:gd name="connsiteY4" fmla="*/ 119062 h 152400"/>
              <a:gd name="connsiteX5" fmla="*/ 0 w 414338"/>
              <a:gd name="connsiteY5" fmla="*/ 381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338" h="152400">
                <a:moveTo>
                  <a:pt x="0" y="38100"/>
                </a:moveTo>
                <a:lnTo>
                  <a:pt x="233363" y="0"/>
                </a:lnTo>
                <a:lnTo>
                  <a:pt x="414338" y="119062"/>
                </a:lnTo>
                <a:lnTo>
                  <a:pt x="200025" y="152400"/>
                </a:lnTo>
                <a:lnTo>
                  <a:pt x="71438" y="119062"/>
                </a:lnTo>
                <a:lnTo>
                  <a:pt x="0" y="38100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476250" y="89535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Bridge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97428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130629" y="474691"/>
            <a:ext cx="270591" cy="27059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476250" y="742950"/>
            <a:ext cx="22796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6250" y="373618"/>
            <a:ext cx="1484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3D </a:t>
            </a:r>
            <a:r>
              <a:rPr lang="ko-KR" altLang="en-US" b="1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배치구상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83524" y="5870750"/>
            <a:ext cx="896912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건물들을 모두 갈 수 있는 지하 도로와 지하철 역에서부터 건물로 이동 할 수 있는 지하 도로와 지하도 </a:t>
            </a:r>
            <a:endParaRPr lang="en-US" altLang="ko-KR" sz="15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6250" y="89535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도로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4100" name="Picture 4" descr="삼성물산, 싱가포르 지하도로 짓는다 - Chosunbiz &gt; 산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352" y="1080016"/>
            <a:ext cx="6896876" cy="436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580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130629" y="474691"/>
            <a:ext cx="270591" cy="27059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476250" y="742950"/>
            <a:ext cx="22796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6250" y="373618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결론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041" y="5370007"/>
            <a:ext cx="123193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노원에 바이오 메디컬 </a:t>
            </a:r>
            <a:r>
              <a:rPr lang="ko-KR" altLang="en-US" sz="15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클러스트들이</a:t>
            </a:r>
            <a:r>
              <a:rPr lang="ko-KR" altLang="en-US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들어오고 단지 그곳의 바이오 메디컬 산업만 부흥하는 것이 아니라 노원에 새로운 </a:t>
            </a:r>
            <a:r>
              <a:rPr lang="ko-KR" altLang="en-US" sz="15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유입자들과</a:t>
            </a:r>
            <a:r>
              <a:rPr lang="ko-KR" altLang="en-US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기존</a:t>
            </a:r>
            <a:endParaRPr lang="en-US" altLang="ko-KR" sz="15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주민들에게</a:t>
            </a:r>
            <a:r>
              <a:rPr lang="en-US" altLang="ko-KR" sz="15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새로운 환경을 제공하고 </a:t>
            </a:r>
            <a:r>
              <a:rPr lang="ko-KR" altLang="en-US" sz="15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젊은층</a:t>
            </a:r>
            <a:r>
              <a:rPr lang="en-US" altLang="ko-KR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노인층</a:t>
            </a:r>
            <a:r>
              <a:rPr lang="en-US" altLang="ko-KR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주민</a:t>
            </a:r>
            <a:r>
              <a:rPr lang="en-US" altLang="ko-KR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병원의 환자</a:t>
            </a:r>
            <a:r>
              <a:rPr lang="en-US" altLang="ko-KR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재활시설의 환자들 모두가 자연을 느끼며 서로에게 좋은 영향을</a:t>
            </a:r>
            <a:endParaRPr lang="en-US" altLang="ko-KR" sz="15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줄 수 있는 </a:t>
            </a:r>
            <a:r>
              <a:rPr lang="ko-KR" altLang="en-US" sz="15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랜드마크적인</a:t>
            </a:r>
            <a:r>
              <a:rPr lang="en-US" altLang="ko-KR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공간을 만들어 보고 싶었습니다</a:t>
            </a:r>
            <a:r>
              <a:rPr lang="en-US" altLang="ko-KR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그저 건물만 </a:t>
            </a:r>
            <a:r>
              <a:rPr lang="ko-KR" altLang="en-US" sz="15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세워져있는</a:t>
            </a:r>
            <a:r>
              <a:rPr lang="ko-KR" altLang="en-US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바이오 클러스터가 아닌 공원</a:t>
            </a:r>
            <a:r>
              <a:rPr lang="en-US" altLang="ko-KR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재활시설 등 다양한 기능을 </a:t>
            </a:r>
            <a:endParaRPr lang="en-US" altLang="ko-KR" sz="15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가진 부지로 계획하였습니다 </a:t>
            </a:r>
            <a:endParaRPr lang="en-US" altLang="ko-KR" sz="15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4098" name="Picture 2" descr="범건축 블로그 | B양의 건축다이어리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1" t="8720" r="11888" b="37622"/>
          <a:stretch/>
        </p:blipFill>
        <p:spPr bwMode="auto">
          <a:xfrm>
            <a:off x="2588758" y="2124577"/>
            <a:ext cx="65405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ree Graphic For Nature And Environment Safety Powerpoint Slides |  Presentation PowerPoint Diagrams | PPT Sample Presentations | PPT  Infographic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86" r="42813"/>
          <a:stretch/>
        </p:blipFill>
        <p:spPr bwMode="auto">
          <a:xfrm>
            <a:off x="104548" y="2064782"/>
            <a:ext cx="2473325" cy="266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그룹 5"/>
          <p:cNvGrpSpPr/>
          <p:nvPr/>
        </p:nvGrpSpPr>
        <p:grpSpPr>
          <a:xfrm>
            <a:off x="9296173" y="2291217"/>
            <a:ext cx="2712806" cy="2490495"/>
            <a:chOff x="9535886" y="2403329"/>
            <a:chExt cx="2712806" cy="2490495"/>
          </a:xfrm>
        </p:grpSpPr>
        <p:grpSp>
          <p:nvGrpSpPr>
            <p:cNvPr id="5" name="그룹 4"/>
            <p:cNvGrpSpPr/>
            <p:nvPr/>
          </p:nvGrpSpPr>
          <p:grpSpPr>
            <a:xfrm>
              <a:off x="9535886" y="2403329"/>
              <a:ext cx="2712806" cy="2490495"/>
              <a:chOff x="5002892" y="-2020801"/>
              <a:chExt cx="5830885" cy="5353051"/>
            </a:xfrm>
          </p:grpSpPr>
          <p:pic>
            <p:nvPicPr>
              <p:cNvPr id="4104" name="Picture 8" descr="Infographic: How Vertical Farming Works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788"/>
              <a:stretch/>
            </p:blipFill>
            <p:spPr bwMode="auto">
              <a:xfrm>
                <a:off x="5002892" y="-2020801"/>
                <a:ext cx="5830885" cy="53530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직사각형 1"/>
              <p:cNvSpPr/>
              <p:nvPr/>
            </p:nvSpPr>
            <p:spPr>
              <a:xfrm>
                <a:off x="5002892" y="-2020801"/>
                <a:ext cx="1716804" cy="947233"/>
              </a:xfrm>
              <a:prstGeom prst="rect">
                <a:avLst/>
              </a:prstGeom>
              <a:solidFill>
                <a:srgbClr val="E5E5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4" name="직사각형 13"/>
            <p:cNvSpPr/>
            <p:nvPr/>
          </p:nvSpPr>
          <p:spPr>
            <a:xfrm>
              <a:off x="11593287" y="2403329"/>
              <a:ext cx="598714" cy="233993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9535886" y="2844027"/>
              <a:ext cx="301133" cy="233993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1685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65924" y="5019637"/>
            <a:ext cx="11926076" cy="1323439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몸의 세포들은 우리의 몸에 없어서는 안되는 것들 입니다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이 세포들은 우리의 몸을 위해 서로 합치기도 하며 힘을 내기 위해 커지기도 합니다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이러한 세포들의 움직임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연결과 크기의 변화를  건축물에 입혀 우리의 건강을 위해 움직이는 의사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의료연구원들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사람들 서로에게 힘을 돋아줄 수 있는 만남과 자연의 </a:t>
            </a:r>
            <a:endParaRPr lang="en-US" altLang="ko-KR" sz="20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공간으로 구성하여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새로운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노원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없어서는 안될 노원을 표현해보았습니다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</a:t>
            </a:r>
            <a:endParaRPr lang="ko-KR" altLang="en-US" sz="2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476250" y="742950"/>
            <a:ext cx="18478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6250" y="373618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공간구성 컨셉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30629" y="474691"/>
            <a:ext cx="270591" cy="27059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6" name="Picture 4" descr="세포마다 수명이 다르다 - 이웃집과학자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7148" y1="23175" x2="48438" y2="62857"/>
                        <a14:foregroundMark x1="44922" y1="26349" x2="23047" y2="66984"/>
                        <a14:foregroundMark x1="17188" y1="37778" x2="16797" y2="62222"/>
                        <a14:foregroundMark x1="19922" y1="31111" x2="29883" y2="38730"/>
                        <a14:foregroundMark x1="16992" y1="29524" x2="17578" y2="26667"/>
                        <a14:foregroundMark x1="36719" y1="41905" x2="84570" y2="58730"/>
                        <a14:foregroundMark x1="81055" y1="20000" x2="68555" y2="70159"/>
                        <a14:foregroundMark x1="59180" y1="19048" x2="86719" y2="45079"/>
                        <a14:foregroundMark x1="87305" y1="35238" x2="78906" y2="42540"/>
                        <a14:foregroundMark x1="46680" y1="35238" x2="28320" y2="18095"/>
                        <a14:foregroundMark x1="27148" y1="22857" x2="20508" y2="231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116" y="1711966"/>
            <a:ext cx="487680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호박 모양 분자로 세포를 모사한다?! - 이웃집과학자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008" y1="11806" x2="8594" y2="94792"/>
                        <a14:foregroundMark x1="2734" y1="5556" x2="36523" y2="50347"/>
                        <a14:foregroundMark x1="35938" y1="53819" x2="8984" y2="99653"/>
                        <a14:foregroundMark x1="4492" y1="97222" x2="781" y2="51736"/>
                        <a14:foregroundMark x1="5078" y1="89236" x2="0" y2="98958"/>
                        <a14:foregroundMark x1="64453" y1="62847" x2="98633" y2="99653"/>
                        <a14:foregroundMark x1="98242" y1="64931" x2="57813" y2="95486"/>
                        <a14:foregroundMark x1="61914" y1="7292" x2="67578" y2="30903"/>
                        <a14:foregroundMark x1="70898" y1="12153" x2="61914" y2="21875"/>
                        <a14:foregroundMark x1="46484" y1="40278" x2="63281" y2="60764"/>
                        <a14:foregroundMark x1="62305" y1="47917" x2="41797" y2="54861"/>
                        <a14:foregroundMark x1="88477" y1="40972" x2="88672" y2="12153"/>
                        <a14:foregroundMark x1="80664" y1="32639" x2="81836" y2="24306"/>
                        <a14:foregroundMark x1="83594" y1="20139" x2="87891" y2="11806"/>
                        <a14:foregroundMark x1="85547" y1="44792" x2="91016" y2="51042"/>
                        <a14:backgroundMark x1="48633" y1="5556" x2="35742" y2="31597"/>
                        <a14:backgroundMark x1="79102" y1="3819" x2="68359" y2="51389"/>
                        <a14:backgroundMark x1="74023" y1="47222" x2="88281" y2="0"/>
                        <a14:backgroundMark x1="83203" y1="48264" x2="86328" y2="50000"/>
                        <a14:backgroundMark x1="96875" y1="56597" x2="99805" y2="59375"/>
                        <a14:backgroundMark x1="95508" y1="55556" x2="92578" y2="54167"/>
                        <a14:backgroundMark x1="85742" y1="49306" x2="89063" y2="51736"/>
                        <a14:backgroundMark x1="62891" y1="2778" x2="38672" y2="10069"/>
                        <a14:backgroundMark x1="71289" y1="3125" x2="60547" y2="3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20" y="1711966"/>
            <a:ext cx="48768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77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7" t="3524" r="15106" b="2953"/>
          <a:stretch/>
        </p:blipFill>
        <p:spPr>
          <a:xfrm>
            <a:off x="0" y="0"/>
            <a:ext cx="6705600" cy="68671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81180" y="4556070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A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01930" y="4210063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B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27626" y="3565470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C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32701" y="3299138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D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92831" y="2532299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E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85000" y="1942467"/>
            <a:ext cx="3291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A Type : 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바이오 메디컬 센터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85000" y="2696367"/>
            <a:ext cx="1752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B Type : 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병원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85000" y="3450267"/>
            <a:ext cx="3993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C Type : 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인근 대학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병원 산학 센터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85000" y="4210063"/>
            <a:ext cx="4378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D Type : 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청년 </a:t>
            </a:r>
            <a:r>
              <a:rPr lang="ko-KR" altLang="en-US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스타트업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센터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도시농장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85000" y="4963963"/>
            <a:ext cx="5291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E Type : 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문화센터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평생교육센터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근린생활시설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6250" y="373618"/>
            <a:ext cx="1691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토지 이용 구상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30629" y="474691"/>
            <a:ext cx="270591" cy="2705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1" name="직선 연결선 20"/>
          <p:cNvCxnSpPr/>
          <p:nvPr/>
        </p:nvCxnSpPr>
        <p:spPr>
          <a:xfrm>
            <a:off x="476250" y="742950"/>
            <a:ext cx="227965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363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7" t="3524" r="15106" b="2953"/>
          <a:stretch/>
        </p:blipFill>
        <p:spPr>
          <a:xfrm>
            <a:off x="0" y="0"/>
            <a:ext cx="6705600" cy="68671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81180" y="4556070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A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60593" y="1591648"/>
            <a:ext cx="3291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A Type : 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바이오 메디컬 센터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xmlns="" id="{48EE14A9-AFE8-45C9-970B-A5FA5BAB25EC}"/>
              </a:ext>
            </a:extLst>
          </p:cNvPr>
          <p:cNvSpPr/>
          <p:nvPr/>
        </p:nvSpPr>
        <p:spPr>
          <a:xfrm>
            <a:off x="0" y="-9316"/>
            <a:ext cx="6705600" cy="686731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tx1">
                  <a:lumMod val="50000"/>
                  <a:lumOff val="50000"/>
                  <a:alpha val="0"/>
                </a:schemeClr>
              </a:gs>
              <a:gs pos="100000">
                <a:schemeClr val="tx1">
                  <a:alpha val="6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130629" y="474691"/>
            <a:ext cx="270591" cy="2705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연결선 6"/>
          <p:cNvCxnSpPr/>
          <p:nvPr/>
        </p:nvCxnSpPr>
        <p:spPr>
          <a:xfrm>
            <a:off x="476250" y="742950"/>
            <a:ext cx="227965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705600" y="2939490"/>
            <a:ext cx="55787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메인 센터인 바이오 메디컬 센터에는 메디컬 로봇 연구소</a:t>
            </a:r>
            <a:r>
              <a:rPr lang="en-US" altLang="ko-KR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r>
              <a:rPr lang="ko-KR" altLang="en-US" sz="15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웨어러블</a:t>
            </a:r>
            <a:r>
              <a:rPr lang="ko-KR" altLang="en-US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연구소와 같이</a:t>
            </a:r>
            <a:r>
              <a:rPr lang="en-US" altLang="ko-KR" sz="15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15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스타트업과</a:t>
            </a:r>
            <a:r>
              <a:rPr lang="ko-KR" altLang="en-US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연계하여 연구를 할 수 </a:t>
            </a:r>
            <a:endParaRPr lang="en-US" altLang="ko-KR" sz="15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있는 곳들과</a:t>
            </a:r>
            <a:r>
              <a:rPr lang="en-US" altLang="ko-KR" sz="15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물리치료 연구센터</a:t>
            </a:r>
            <a:r>
              <a:rPr lang="en-US" altLang="ko-KR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자연치유 연구센터</a:t>
            </a:r>
            <a:r>
              <a:rPr lang="en-US" altLang="ko-KR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바이오</a:t>
            </a:r>
            <a:endParaRPr lang="en-US" altLang="ko-KR" sz="15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제약 센터 같은</a:t>
            </a:r>
            <a:r>
              <a:rPr lang="en-US" altLang="ko-KR" sz="15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병원과 연계할 수 있는 센터로 구성하였습니다</a:t>
            </a:r>
            <a:r>
              <a:rPr lang="en-US" altLang="ko-KR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r>
              <a:rPr lang="ko-KR" altLang="en-US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중앙에는 친환경 광장을 형성하여 모든 사람들에게 개방을</a:t>
            </a:r>
            <a:endParaRPr lang="en-US" altLang="ko-KR" sz="15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할 수 있도록 구성해보았습니다</a:t>
            </a:r>
            <a:r>
              <a:rPr lang="en-US" altLang="ko-KR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6250" y="373618"/>
            <a:ext cx="1691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토지 이용 구상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6960593" y="2000250"/>
            <a:ext cx="379630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768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7" t="3524" r="15106" b="2953"/>
          <a:stretch/>
        </p:blipFill>
        <p:spPr>
          <a:xfrm>
            <a:off x="0" y="0"/>
            <a:ext cx="6705600" cy="68671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33680" y="4238570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B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60593" y="1541681"/>
            <a:ext cx="1752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B Type : 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병원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xmlns="" id="{48EE14A9-AFE8-45C9-970B-A5FA5BAB25EC}"/>
              </a:ext>
            </a:extLst>
          </p:cNvPr>
          <p:cNvSpPr/>
          <p:nvPr/>
        </p:nvSpPr>
        <p:spPr>
          <a:xfrm>
            <a:off x="0" y="0"/>
            <a:ext cx="6705600" cy="686731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tx1">
                  <a:lumMod val="50000"/>
                  <a:lumOff val="50000"/>
                  <a:alpha val="0"/>
                </a:schemeClr>
              </a:gs>
              <a:gs pos="100000">
                <a:schemeClr val="tx1">
                  <a:alpha val="6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130629" y="474691"/>
            <a:ext cx="270591" cy="2705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연결선 6"/>
          <p:cNvCxnSpPr/>
          <p:nvPr/>
        </p:nvCxnSpPr>
        <p:spPr>
          <a:xfrm>
            <a:off x="476250" y="742950"/>
            <a:ext cx="227965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705600" y="3084407"/>
            <a:ext cx="56428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바이오 메디컬 센터와 연결 </a:t>
            </a:r>
            <a:r>
              <a:rPr lang="ko-KR" altLang="en-US" sz="15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되게하여</a:t>
            </a:r>
            <a:r>
              <a:rPr lang="ko-KR" altLang="en-US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오고 가기 편하게 구성</a:t>
            </a:r>
            <a:endParaRPr lang="en-US" altLang="ko-KR" sz="15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하였습니다</a:t>
            </a:r>
            <a:r>
              <a:rPr lang="en-US" altLang="ko-KR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병원과 다양한 연구소들이 연결되어 있어 환자들을</a:t>
            </a:r>
            <a:endParaRPr lang="en-US" altLang="ko-KR" sz="15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위하여 다양한 치료를 할 수 있게끔 구성하였습니다</a:t>
            </a:r>
            <a:r>
              <a:rPr lang="en-US" altLang="ko-KR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en-US" altLang="ko-KR" sz="15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15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6250" y="373618"/>
            <a:ext cx="1691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토지 이용 구상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6960593" y="2000250"/>
            <a:ext cx="379630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051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7" t="3524" r="15106" b="2953"/>
          <a:stretch/>
        </p:blipFill>
        <p:spPr>
          <a:xfrm>
            <a:off x="0" y="0"/>
            <a:ext cx="6705600" cy="68671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43696" y="3586573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C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60593" y="1527544"/>
            <a:ext cx="3993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C Type : 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인근 대학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병원 산학 센터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xmlns="" id="{48EE14A9-AFE8-45C9-970B-A5FA5BAB25EC}"/>
              </a:ext>
            </a:extLst>
          </p:cNvPr>
          <p:cNvSpPr/>
          <p:nvPr/>
        </p:nvSpPr>
        <p:spPr>
          <a:xfrm>
            <a:off x="0" y="-9316"/>
            <a:ext cx="6705600" cy="686731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tx1">
                  <a:lumMod val="50000"/>
                  <a:lumOff val="50000"/>
                  <a:alpha val="0"/>
                </a:schemeClr>
              </a:gs>
              <a:gs pos="100000">
                <a:schemeClr val="tx1">
                  <a:alpha val="6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130629" y="474691"/>
            <a:ext cx="270591" cy="2705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연결선 6"/>
          <p:cNvCxnSpPr/>
          <p:nvPr/>
        </p:nvCxnSpPr>
        <p:spPr>
          <a:xfrm>
            <a:off x="476250" y="742950"/>
            <a:ext cx="227965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705600" y="3078741"/>
            <a:ext cx="56989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바이오 메디컬 센터와 직접적으로 붙어있는 </a:t>
            </a:r>
            <a:r>
              <a:rPr lang="ko-KR" altLang="en-US" sz="15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병원뿐만</a:t>
            </a:r>
            <a:r>
              <a:rPr lang="ko-KR" altLang="en-US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아니라</a:t>
            </a:r>
            <a:endParaRPr lang="en-US" altLang="ko-KR" sz="15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다양한 인근 연관 학과 대학생들과 인근 </a:t>
            </a:r>
            <a:r>
              <a:rPr lang="ko-KR" altLang="en-US" sz="15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병원들에게</a:t>
            </a:r>
            <a:r>
              <a:rPr lang="ko-KR" altLang="en-US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다양한</a:t>
            </a:r>
            <a:endParaRPr lang="en-US" altLang="ko-KR" sz="15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데이터를 제공하고 메디컬 센터와 연결되어 있어 배움과 연구를 </a:t>
            </a:r>
            <a:endParaRPr lang="en-US" altLang="ko-KR" sz="15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할 수 있는 공간입니다</a:t>
            </a:r>
            <a:r>
              <a:rPr lang="en-US" altLang="ko-KR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endParaRPr lang="en-US" altLang="ko-KR" sz="15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6250" y="373618"/>
            <a:ext cx="1691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토지 이용 구상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6960593" y="2000250"/>
            <a:ext cx="422810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724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7" t="3524" r="15106" b="2953"/>
          <a:stretch/>
        </p:blipFill>
        <p:spPr>
          <a:xfrm>
            <a:off x="0" y="0"/>
            <a:ext cx="6705600" cy="68671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33545" y="3274310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D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60593" y="1580118"/>
            <a:ext cx="4993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D Type : 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청년 </a:t>
            </a:r>
            <a:r>
              <a:rPr lang="ko-KR" altLang="en-US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스타트업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센터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재활 복지센터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xmlns="" id="{48EE14A9-AFE8-45C9-970B-A5FA5BAB25EC}"/>
              </a:ext>
            </a:extLst>
          </p:cNvPr>
          <p:cNvSpPr/>
          <p:nvPr/>
        </p:nvSpPr>
        <p:spPr>
          <a:xfrm>
            <a:off x="0" y="-9316"/>
            <a:ext cx="6705600" cy="686731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tx1">
                  <a:lumMod val="50000"/>
                  <a:lumOff val="50000"/>
                  <a:alpha val="0"/>
                </a:schemeClr>
              </a:gs>
              <a:gs pos="100000">
                <a:schemeClr val="tx1">
                  <a:alpha val="6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130629" y="474691"/>
            <a:ext cx="270591" cy="2705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연결선 6"/>
          <p:cNvCxnSpPr/>
          <p:nvPr/>
        </p:nvCxnSpPr>
        <p:spPr>
          <a:xfrm>
            <a:off x="476250" y="742950"/>
            <a:ext cx="227965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705600" y="3070102"/>
            <a:ext cx="551465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청년 </a:t>
            </a:r>
            <a:r>
              <a:rPr lang="ko-KR" altLang="en-US" sz="15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스타트업</a:t>
            </a:r>
            <a:r>
              <a:rPr lang="ko-KR" altLang="en-US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기업을 위한 공간으로 젊은 세대들을 유입하려</a:t>
            </a:r>
            <a:endParaRPr lang="en-US" altLang="ko-KR" sz="15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합니다</a:t>
            </a:r>
            <a:r>
              <a:rPr lang="en-US" altLang="ko-KR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r>
              <a:rPr lang="ko-KR" altLang="en-US" sz="15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원격 </a:t>
            </a:r>
            <a:r>
              <a:rPr lang="ko-KR" altLang="en-US" sz="15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진료통신을</a:t>
            </a:r>
            <a:r>
              <a:rPr lang="ko-KR" altLang="en-US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위한 </a:t>
            </a:r>
            <a:r>
              <a:rPr lang="ko-KR" altLang="en-US" sz="15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기기등</a:t>
            </a:r>
            <a:r>
              <a:rPr lang="ko-KR" altLang="en-US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의료와 관련된 기업들의</a:t>
            </a:r>
            <a:endParaRPr lang="en-US" altLang="ko-KR" sz="15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유입을 기대할 수 있습니다</a:t>
            </a:r>
            <a:r>
              <a:rPr lang="en-US" altLang="ko-KR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재활 복지 센터를 병원과 가까이</a:t>
            </a:r>
            <a:endParaRPr lang="en-US" altLang="ko-KR" sz="15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하고 </a:t>
            </a:r>
            <a:r>
              <a:rPr lang="en-US" altLang="ko-KR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lang="ko-KR" altLang="en-US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층의 산책로와 재활시설들을 이용하여 재활이 필요한</a:t>
            </a:r>
            <a:endParaRPr lang="en-US" altLang="ko-KR" sz="15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환자들에게 빠르고 쉽게 재활 활동을 제공 할 수 있도록 하는</a:t>
            </a:r>
            <a:endParaRPr lang="en-US" altLang="ko-KR" sz="15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센터를 만들었습니다</a:t>
            </a:r>
            <a:r>
              <a:rPr lang="en-US" altLang="ko-KR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en-US" altLang="ko-KR" sz="15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6250" y="373618"/>
            <a:ext cx="1691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토지 이용 구상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6960593" y="2000250"/>
            <a:ext cx="446940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55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7" t="3524" r="15106" b="2953"/>
          <a:stretch/>
        </p:blipFill>
        <p:spPr>
          <a:xfrm>
            <a:off x="0" y="0"/>
            <a:ext cx="6705600" cy="68671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27510" y="2521835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E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84393" y="1597908"/>
            <a:ext cx="544091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7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E Type : </a:t>
            </a:r>
            <a:r>
              <a:rPr lang="ko-KR" altLang="en-US" sz="17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자연문화센터</a:t>
            </a:r>
            <a:r>
              <a:rPr lang="en-US" altLang="ko-KR" sz="17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7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평생교육센터</a:t>
            </a:r>
            <a:r>
              <a:rPr lang="en-US" altLang="ko-KR" sz="17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7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근린생활시설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xmlns="" id="{48EE14A9-AFE8-45C9-970B-A5FA5BAB25EC}"/>
              </a:ext>
            </a:extLst>
          </p:cNvPr>
          <p:cNvSpPr/>
          <p:nvPr/>
        </p:nvSpPr>
        <p:spPr>
          <a:xfrm>
            <a:off x="0" y="-9316"/>
            <a:ext cx="6705600" cy="686731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tx1">
                  <a:lumMod val="50000"/>
                  <a:lumOff val="50000"/>
                  <a:alpha val="0"/>
                </a:schemeClr>
              </a:gs>
              <a:gs pos="100000">
                <a:schemeClr val="tx1">
                  <a:alpha val="6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130629" y="474691"/>
            <a:ext cx="270591" cy="2705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연결선 6"/>
          <p:cNvCxnSpPr/>
          <p:nvPr/>
        </p:nvCxnSpPr>
        <p:spPr>
          <a:xfrm>
            <a:off x="476250" y="742950"/>
            <a:ext cx="227965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681192" y="2481838"/>
            <a:ext cx="5777507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기존 </a:t>
            </a:r>
            <a:r>
              <a:rPr lang="ko-KR" altLang="en-US" sz="15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주거자들을</a:t>
            </a:r>
            <a:r>
              <a:rPr lang="ko-KR" altLang="en-US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위한 문화센터</a:t>
            </a:r>
            <a:r>
              <a:rPr lang="en-US" altLang="ko-KR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평생교육센터로 구성했습니다</a:t>
            </a:r>
            <a:r>
              <a:rPr lang="en-US" altLang="ko-KR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r>
              <a:rPr lang="ko-KR" altLang="en-US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노인층과 젊은 층이 같이 참여 가능한 자연문화센터로 </a:t>
            </a:r>
            <a:r>
              <a:rPr lang="ko-KR" altLang="en-US" sz="15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젊은층과</a:t>
            </a:r>
            <a:endParaRPr lang="en-US" altLang="ko-KR" sz="15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노인층이 서로에게 영향을 줄 수 있었으면 합니다</a:t>
            </a:r>
            <a:r>
              <a:rPr lang="en-US" altLang="ko-KR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또한 외국인</a:t>
            </a:r>
            <a:endParaRPr lang="en-US" altLang="ko-KR" sz="15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이나 외부 거주자들을 위한 </a:t>
            </a:r>
            <a:r>
              <a:rPr lang="ko-KR" altLang="en-US" sz="15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원데이</a:t>
            </a:r>
            <a:r>
              <a:rPr lang="ko-KR" altLang="en-US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15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클래스등도</a:t>
            </a:r>
            <a:r>
              <a:rPr lang="ko-KR" altLang="en-US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개설하여 외부</a:t>
            </a:r>
            <a:endParaRPr lang="en-US" altLang="ko-KR" sz="15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15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유입자들을</a:t>
            </a:r>
            <a:r>
              <a:rPr lang="ko-KR" altLang="en-US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위한 시설도 만들었습니다</a:t>
            </a:r>
            <a:r>
              <a:rPr lang="en-US" altLang="ko-KR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15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상부층은</a:t>
            </a:r>
            <a:r>
              <a:rPr lang="ko-KR" altLang="en-US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15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젊은층</a:t>
            </a:r>
            <a:r>
              <a:rPr lang="ko-KR" altLang="en-US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유입과 </a:t>
            </a:r>
            <a:endParaRPr lang="en-US" altLang="ko-KR" sz="15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새로운</a:t>
            </a:r>
            <a:r>
              <a:rPr lang="en-US" altLang="ko-KR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유입을 위해 근린생활시설로 하였습니다</a:t>
            </a:r>
            <a:r>
              <a:rPr lang="en-US" altLang="ko-KR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강을 바라보는 </a:t>
            </a:r>
            <a:r>
              <a:rPr lang="ko-KR" altLang="en-US" sz="15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뷰와</a:t>
            </a:r>
            <a:r>
              <a:rPr lang="ko-KR" altLang="en-US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기하학적인 건축물들을 위에서 내려다 볼 수 있습니다</a:t>
            </a:r>
            <a:r>
              <a:rPr lang="en-US" altLang="ko-KR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. 1</a:t>
            </a:r>
            <a:r>
              <a:rPr lang="ko-KR" altLang="en-US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층에는</a:t>
            </a:r>
            <a:r>
              <a:rPr lang="en-US" altLang="ko-KR" sz="15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외부와 </a:t>
            </a:r>
            <a:r>
              <a:rPr lang="ko-KR" altLang="en-US" sz="15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연결되게끔하여</a:t>
            </a:r>
            <a:r>
              <a:rPr lang="ko-KR" altLang="en-US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공원을 조성하였습니다</a:t>
            </a:r>
            <a:r>
              <a:rPr lang="en-US" altLang="ko-KR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이 건물은 </a:t>
            </a:r>
            <a:r>
              <a:rPr lang="ko-KR" altLang="en-US" sz="15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준주거지역으로</a:t>
            </a:r>
            <a:r>
              <a:rPr lang="ko-KR" altLang="en-US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높이가 제한되어있습니다</a:t>
            </a:r>
            <a:r>
              <a:rPr lang="en-US" altLang="ko-KR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높지 않지만 최대한 활용하여 세우는 것을 표현하기 위해 높이를</a:t>
            </a:r>
            <a:r>
              <a:rPr lang="en-US" altLang="ko-KR" sz="15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크게 만들어 보았습니다</a:t>
            </a:r>
            <a:r>
              <a:rPr lang="en-US" altLang="ko-KR" sz="1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6250" y="373618"/>
            <a:ext cx="1691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토지 이용 구상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6884393" y="2000250"/>
            <a:ext cx="530760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056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그룹 22"/>
          <p:cNvGrpSpPr/>
          <p:nvPr/>
        </p:nvGrpSpPr>
        <p:grpSpPr>
          <a:xfrm>
            <a:off x="3436" y="0"/>
            <a:ext cx="12188564" cy="6858000"/>
            <a:chOff x="2242769" y="1435318"/>
            <a:chExt cx="7867789" cy="4426879"/>
          </a:xfrm>
        </p:grpSpPr>
        <p:pic>
          <p:nvPicPr>
            <p:cNvPr id="12" name="그림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" t="20670" r="6544" b="15245"/>
            <a:stretch/>
          </p:blipFill>
          <p:spPr>
            <a:xfrm>
              <a:off x="2242769" y="1435318"/>
              <a:ext cx="7867789" cy="4426879"/>
            </a:xfrm>
            <a:prstGeom prst="rect">
              <a:avLst/>
            </a:prstGeom>
          </p:spPr>
        </p:pic>
        <p:sp>
          <p:nvSpPr>
            <p:cNvPr id="6" name="자유형 5"/>
            <p:cNvSpPr/>
            <p:nvPr/>
          </p:nvSpPr>
          <p:spPr>
            <a:xfrm>
              <a:off x="4968240" y="2042160"/>
              <a:ext cx="2458367" cy="3032760"/>
            </a:xfrm>
            <a:custGeom>
              <a:avLst/>
              <a:gdLst>
                <a:gd name="connsiteX0" fmla="*/ 2453640 w 2458367"/>
                <a:gd name="connsiteY0" fmla="*/ 3032760 h 3032760"/>
                <a:gd name="connsiteX1" fmla="*/ 2354580 w 2458367"/>
                <a:gd name="connsiteY1" fmla="*/ 2537460 h 3032760"/>
                <a:gd name="connsiteX2" fmla="*/ 1752600 w 2458367"/>
                <a:gd name="connsiteY2" fmla="*/ 2628900 h 3032760"/>
                <a:gd name="connsiteX3" fmla="*/ 1501140 w 2458367"/>
                <a:gd name="connsiteY3" fmla="*/ 2773680 h 3032760"/>
                <a:gd name="connsiteX4" fmla="*/ 1409700 w 2458367"/>
                <a:gd name="connsiteY4" fmla="*/ 1767840 h 3032760"/>
                <a:gd name="connsiteX5" fmla="*/ 815340 w 2458367"/>
                <a:gd name="connsiteY5" fmla="*/ 1638300 h 3032760"/>
                <a:gd name="connsiteX6" fmla="*/ 579120 w 2458367"/>
                <a:gd name="connsiteY6" fmla="*/ 1379220 h 3032760"/>
                <a:gd name="connsiteX7" fmla="*/ 861060 w 2458367"/>
                <a:gd name="connsiteY7" fmla="*/ 922020 h 3032760"/>
                <a:gd name="connsiteX8" fmla="*/ 792480 w 2458367"/>
                <a:gd name="connsiteY8" fmla="*/ 594360 h 3032760"/>
                <a:gd name="connsiteX9" fmla="*/ 0 w 2458367"/>
                <a:gd name="connsiteY9" fmla="*/ 0 h 3032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58367" h="3032760">
                  <a:moveTo>
                    <a:pt x="2453640" y="3032760"/>
                  </a:moveTo>
                  <a:cubicBezTo>
                    <a:pt x="2462530" y="2818765"/>
                    <a:pt x="2471420" y="2604770"/>
                    <a:pt x="2354580" y="2537460"/>
                  </a:cubicBezTo>
                  <a:cubicBezTo>
                    <a:pt x="2237740" y="2470150"/>
                    <a:pt x="1894840" y="2589530"/>
                    <a:pt x="1752600" y="2628900"/>
                  </a:cubicBezTo>
                  <a:cubicBezTo>
                    <a:pt x="1610360" y="2668270"/>
                    <a:pt x="1558290" y="2917190"/>
                    <a:pt x="1501140" y="2773680"/>
                  </a:cubicBezTo>
                  <a:cubicBezTo>
                    <a:pt x="1443990" y="2630170"/>
                    <a:pt x="1524000" y="1957070"/>
                    <a:pt x="1409700" y="1767840"/>
                  </a:cubicBezTo>
                  <a:cubicBezTo>
                    <a:pt x="1295400" y="1578610"/>
                    <a:pt x="953770" y="1703070"/>
                    <a:pt x="815340" y="1638300"/>
                  </a:cubicBezTo>
                  <a:cubicBezTo>
                    <a:pt x="676910" y="1573530"/>
                    <a:pt x="571500" y="1498600"/>
                    <a:pt x="579120" y="1379220"/>
                  </a:cubicBezTo>
                  <a:cubicBezTo>
                    <a:pt x="586740" y="1259840"/>
                    <a:pt x="825500" y="1052830"/>
                    <a:pt x="861060" y="922020"/>
                  </a:cubicBezTo>
                  <a:cubicBezTo>
                    <a:pt x="896620" y="791210"/>
                    <a:pt x="935990" y="748030"/>
                    <a:pt x="792480" y="594360"/>
                  </a:cubicBezTo>
                  <a:cubicBezTo>
                    <a:pt x="648970" y="440690"/>
                    <a:pt x="121920" y="156210"/>
                    <a:pt x="0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자유형 7"/>
            <p:cNvSpPr/>
            <p:nvPr/>
          </p:nvSpPr>
          <p:spPr>
            <a:xfrm>
              <a:off x="4983480" y="2727960"/>
              <a:ext cx="1461355" cy="2674620"/>
            </a:xfrm>
            <a:custGeom>
              <a:avLst/>
              <a:gdLst>
                <a:gd name="connsiteX0" fmla="*/ 967740 w 1461355"/>
                <a:gd name="connsiteY0" fmla="*/ 2674620 h 2674620"/>
                <a:gd name="connsiteX1" fmla="*/ 1440180 w 1461355"/>
                <a:gd name="connsiteY1" fmla="*/ 2118360 h 2674620"/>
                <a:gd name="connsiteX2" fmla="*/ 1341120 w 1461355"/>
                <a:gd name="connsiteY2" fmla="*/ 1379220 h 2674620"/>
                <a:gd name="connsiteX3" fmla="*/ 998220 w 1461355"/>
                <a:gd name="connsiteY3" fmla="*/ 1005840 h 2674620"/>
                <a:gd name="connsiteX4" fmla="*/ 655320 w 1461355"/>
                <a:gd name="connsiteY4" fmla="*/ 678180 h 2674620"/>
                <a:gd name="connsiteX5" fmla="*/ 624840 w 1461355"/>
                <a:gd name="connsiteY5" fmla="*/ 205740 h 2674620"/>
                <a:gd name="connsiteX6" fmla="*/ 0 w 1461355"/>
                <a:gd name="connsiteY6" fmla="*/ 0 h 2674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1355" h="2674620">
                  <a:moveTo>
                    <a:pt x="967740" y="2674620"/>
                  </a:moveTo>
                  <a:cubicBezTo>
                    <a:pt x="1172845" y="2504440"/>
                    <a:pt x="1377950" y="2334260"/>
                    <a:pt x="1440180" y="2118360"/>
                  </a:cubicBezTo>
                  <a:cubicBezTo>
                    <a:pt x="1502410" y="1902460"/>
                    <a:pt x="1414780" y="1564640"/>
                    <a:pt x="1341120" y="1379220"/>
                  </a:cubicBezTo>
                  <a:cubicBezTo>
                    <a:pt x="1267460" y="1193800"/>
                    <a:pt x="1112520" y="1122680"/>
                    <a:pt x="998220" y="1005840"/>
                  </a:cubicBezTo>
                  <a:cubicBezTo>
                    <a:pt x="883920" y="889000"/>
                    <a:pt x="717550" y="811530"/>
                    <a:pt x="655320" y="678180"/>
                  </a:cubicBezTo>
                  <a:cubicBezTo>
                    <a:pt x="593090" y="544830"/>
                    <a:pt x="734060" y="318770"/>
                    <a:pt x="624840" y="205740"/>
                  </a:cubicBezTo>
                  <a:cubicBezTo>
                    <a:pt x="515620" y="92710"/>
                    <a:pt x="55880" y="43180"/>
                    <a:pt x="0" y="0"/>
                  </a:cubicBezTo>
                </a:path>
              </a:pathLst>
            </a:cu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자유형 10"/>
            <p:cNvSpPr/>
            <p:nvPr/>
          </p:nvSpPr>
          <p:spPr>
            <a:xfrm>
              <a:off x="4892040" y="2194560"/>
              <a:ext cx="3253740" cy="2579113"/>
            </a:xfrm>
            <a:custGeom>
              <a:avLst/>
              <a:gdLst>
                <a:gd name="connsiteX0" fmla="*/ 3253740 w 3253740"/>
                <a:gd name="connsiteY0" fmla="*/ 1897380 h 2579113"/>
                <a:gd name="connsiteX1" fmla="*/ 2468880 w 3253740"/>
                <a:gd name="connsiteY1" fmla="*/ 2164080 h 2579113"/>
                <a:gd name="connsiteX2" fmla="*/ 1866900 w 3253740"/>
                <a:gd name="connsiteY2" fmla="*/ 2575560 h 2579113"/>
                <a:gd name="connsiteX3" fmla="*/ 1333500 w 3253740"/>
                <a:gd name="connsiteY3" fmla="*/ 1912620 h 2579113"/>
                <a:gd name="connsiteX4" fmla="*/ 1463040 w 3253740"/>
                <a:gd name="connsiteY4" fmla="*/ 1501140 h 2579113"/>
                <a:gd name="connsiteX5" fmla="*/ 632460 w 3253740"/>
                <a:gd name="connsiteY5" fmla="*/ 1424940 h 2579113"/>
                <a:gd name="connsiteX6" fmla="*/ 990600 w 3253740"/>
                <a:gd name="connsiteY6" fmla="*/ 784860 h 2579113"/>
                <a:gd name="connsiteX7" fmla="*/ 1074420 w 3253740"/>
                <a:gd name="connsiteY7" fmla="*/ 495300 h 2579113"/>
                <a:gd name="connsiteX8" fmla="*/ 0 w 3253740"/>
                <a:gd name="connsiteY8" fmla="*/ 0 h 2579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3740" h="2579113">
                  <a:moveTo>
                    <a:pt x="3253740" y="1897380"/>
                  </a:moveTo>
                  <a:cubicBezTo>
                    <a:pt x="2976880" y="1974215"/>
                    <a:pt x="2700020" y="2051050"/>
                    <a:pt x="2468880" y="2164080"/>
                  </a:cubicBezTo>
                  <a:cubicBezTo>
                    <a:pt x="2237740" y="2277110"/>
                    <a:pt x="2056130" y="2617470"/>
                    <a:pt x="1866900" y="2575560"/>
                  </a:cubicBezTo>
                  <a:cubicBezTo>
                    <a:pt x="1677670" y="2533650"/>
                    <a:pt x="1400810" y="2091690"/>
                    <a:pt x="1333500" y="1912620"/>
                  </a:cubicBezTo>
                  <a:cubicBezTo>
                    <a:pt x="1266190" y="1733550"/>
                    <a:pt x="1579880" y="1582420"/>
                    <a:pt x="1463040" y="1501140"/>
                  </a:cubicBezTo>
                  <a:cubicBezTo>
                    <a:pt x="1346200" y="1419860"/>
                    <a:pt x="711200" y="1544320"/>
                    <a:pt x="632460" y="1424940"/>
                  </a:cubicBezTo>
                  <a:cubicBezTo>
                    <a:pt x="553720" y="1305560"/>
                    <a:pt x="916940" y="939800"/>
                    <a:pt x="990600" y="784860"/>
                  </a:cubicBezTo>
                  <a:cubicBezTo>
                    <a:pt x="1064260" y="629920"/>
                    <a:pt x="1239520" y="626110"/>
                    <a:pt x="1074420" y="495300"/>
                  </a:cubicBezTo>
                  <a:cubicBezTo>
                    <a:pt x="909320" y="364490"/>
                    <a:pt x="285750" y="146050"/>
                    <a:pt x="0" y="0"/>
                  </a:cubicBez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이등변 삼각형 12"/>
            <p:cNvSpPr/>
            <p:nvPr/>
          </p:nvSpPr>
          <p:spPr>
            <a:xfrm rot="18830122">
              <a:off x="4851853" y="1929037"/>
              <a:ext cx="156574" cy="13497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이등변 삼각형 15"/>
            <p:cNvSpPr/>
            <p:nvPr/>
          </p:nvSpPr>
          <p:spPr>
            <a:xfrm rot="17715547">
              <a:off x="4776238" y="2110914"/>
              <a:ext cx="156574" cy="134978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이등변 삼각형 16"/>
            <p:cNvSpPr/>
            <p:nvPr/>
          </p:nvSpPr>
          <p:spPr>
            <a:xfrm rot="19993868">
              <a:off x="4905553" y="2624827"/>
              <a:ext cx="156574" cy="13497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이등변 삼각형 17"/>
            <p:cNvSpPr/>
            <p:nvPr/>
          </p:nvSpPr>
          <p:spPr>
            <a:xfrm rot="13786058">
              <a:off x="5859424" y="5353385"/>
              <a:ext cx="156574" cy="13497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이등변 삼각형 20"/>
            <p:cNvSpPr/>
            <p:nvPr/>
          </p:nvSpPr>
          <p:spPr>
            <a:xfrm rot="10800000">
              <a:off x="7348321" y="5025372"/>
              <a:ext cx="156574" cy="13497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이등변 삼각형 21"/>
            <p:cNvSpPr/>
            <p:nvPr/>
          </p:nvSpPr>
          <p:spPr>
            <a:xfrm rot="4097987">
              <a:off x="8082732" y="4012071"/>
              <a:ext cx="156574" cy="134978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" name="직사각형 8"/>
          <p:cNvSpPr/>
          <p:nvPr/>
        </p:nvSpPr>
        <p:spPr>
          <a:xfrm>
            <a:off x="130629" y="474691"/>
            <a:ext cx="270591" cy="2705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연결선 6"/>
          <p:cNvCxnSpPr/>
          <p:nvPr/>
        </p:nvCxnSpPr>
        <p:spPr>
          <a:xfrm>
            <a:off x="476250" y="742950"/>
            <a:ext cx="227965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6250" y="373618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동선도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22372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585</Words>
  <Application>Microsoft Office PowerPoint</Application>
  <PresentationFormat>사용자 지정</PresentationFormat>
  <Paragraphs>82</Paragraphs>
  <Slides>18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19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26</cp:revision>
  <dcterms:created xsi:type="dcterms:W3CDTF">2020-09-04T05:15:18Z</dcterms:created>
  <dcterms:modified xsi:type="dcterms:W3CDTF">2020-10-26T14:12:49Z</dcterms:modified>
</cp:coreProperties>
</file>